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Barlow Medium"/>
      <p:regular r:id="rId18"/>
      <p:bold r:id="rId19"/>
      <p:italic r:id="rId20"/>
      <p:boldItalic r:id="rId21"/>
    </p:embeddedFont>
    <p:embeddedFont>
      <p:font typeface="Barlow ExtraBold"/>
      <p:bold r:id="rId22"/>
      <p:boldItalic r:id="rId23"/>
    </p:embeddedFont>
    <p:embeddedFont>
      <p:font typeface="Barlow"/>
      <p:regular r:id="rId24"/>
      <p:bold r:id="rId25"/>
      <p:italic r:id="rId26"/>
      <p:boldItalic r:id="rId27"/>
    </p:embeddedFont>
    <p:embeddedFont>
      <p:font typeface="Barlow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Medium-italic.fntdata"/><Relationship Id="rId22" Type="http://schemas.openxmlformats.org/officeDocument/2006/relationships/font" Target="fonts/BarlowExtraBold-bold.fntdata"/><Relationship Id="rId21" Type="http://schemas.openxmlformats.org/officeDocument/2006/relationships/font" Target="fonts/BarlowMedium-boldItalic.fntdata"/><Relationship Id="rId24" Type="http://schemas.openxmlformats.org/officeDocument/2006/relationships/font" Target="fonts/Barlow-regular.fntdata"/><Relationship Id="rId23" Type="http://schemas.openxmlformats.org/officeDocument/2006/relationships/font" Target="fonts/Barlow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8" Type="http://schemas.openxmlformats.org/officeDocument/2006/relationships/font" Target="fonts/BarlowBlack-bold.fntdata"/><Relationship Id="rId27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BarlowMedium-bold.fntdata"/><Relationship Id="rId18" Type="http://schemas.openxmlformats.org/officeDocument/2006/relationships/font" Target="fonts/Barlow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b49fe98a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b49fe98a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b49fe98a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b49fe98a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c48d21b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c48d21b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ade88338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ade88338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b351919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b351919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b3519195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b3519195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b49fe98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b49fe9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b49fe98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b49fe98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b49fe98a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b49fe98a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b49fe98a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b49fe98a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b49fe98a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b49fe98a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3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2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31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Relationship Id="rId6" Type="http://schemas.openxmlformats.org/officeDocument/2006/relationships/image" Target="../media/image24.png"/><Relationship Id="rId7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166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09450" y="1258950"/>
            <a:ext cx="4679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THE ART OF GETTING SACKED.</a:t>
            </a:r>
            <a:endParaRPr sz="38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250400" y="-455175"/>
            <a:ext cx="5796000" cy="5796000"/>
          </a:xfrm>
          <a:prstGeom prst="ellipse">
            <a:avLst/>
          </a:prstGeom>
          <a:solidFill>
            <a:srgbClr val="7D9D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31001" r="22393" t="0"/>
          <a:stretch/>
        </p:blipFill>
        <p:spPr>
          <a:xfrm>
            <a:off x="4863775" y="173925"/>
            <a:ext cx="4113324" cy="49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538625" y="2537550"/>
            <a:ext cx="948300" cy="68400"/>
          </a:xfrm>
          <a:prstGeom prst="rect">
            <a:avLst/>
          </a:prstGeom>
          <a:solidFill>
            <a:srgbClr val="7D9D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538625" y="2882775"/>
            <a:ext cx="36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By: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Jahnvi Patel &amp; Yusuf Ejaz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0" y="0"/>
            <a:ext cx="2200800" cy="5148000"/>
          </a:xfrm>
          <a:prstGeom prst="rect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2200800" y="189625"/>
            <a:ext cx="69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Model Evaluation</a:t>
            </a:r>
            <a:endParaRPr sz="32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0" l="29813" r="21550" t="0"/>
          <a:stretch/>
        </p:blipFill>
        <p:spPr>
          <a:xfrm>
            <a:off x="0" y="782199"/>
            <a:ext cx="2829423" cy="43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200" y="1275950"/>
            <a:ext cx="4867299" cy="11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200" y="941825"/>
            <a:ext cx="4867300" cy="25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7575" y="3168525"/>
            <a:ext cx="6062926" cy="11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012" y="2787525"/>
            <a:ext cx="4867487" cy="2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-75" y="90700"/>
            <a:ext cx="220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Naive Bayes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0" l="25738" r="54739" t="0"/>
          <a:stretch/>
        </p:blipFill>
        <p:spPr>
          <a:xfrm>
            <a:off x="0" y="0"/>
            <a:ext cx="15098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4">
            <a:alphaModFix/>
          </a:blip>
          <a:srcRect b="0" l="33249" r="37417" t="0"/>
          <a:stretch/>
        </p:blipFill>
        <p:spPr>
          <a:xfrm>
            <a:off x="1509875" y="0"/>
            <a:ext cx="15087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5">
            <a:alphaModFix/>
          </a:blip>
          <a:srcRect b="0" l="42185" r="41314" t="0"/>
          <a:stretch/>
        </p:blipFill>
        <p:spPr>
          <a:xfrm>
            <a:off x="3018625" y="0"/>
            <a:ext cx="15087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6">
            <a:alphaModFix/>
          </a:blip>
          <a:srcRect b="0" l="44212" r="33878" t="0"/>
          <a:stretch/>
        </p:blipFill>
        <p:spPr>
          <a:xfrm>
            <a:off x="4527363" y="0"/>
            <a:ext cx="15087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6036125" y="0"/>
            <a:ext cx="3108000" cy="5143500"/>
          </a:xfrm>
          <a:prstGeom prst="rect">
            <a:avLst/>
          </a:prstGeom>
          <a:solidFill>
            <a:srgbClr val="8993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6036125" y="-1566850"/>
            <a:ext cx="3108000" cy="3108000"/>
          </a:xfrm>
          <a:prstGeom prst="ellipse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82725" y="4540525"/>
            <a:ext cx="10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Thomas Tuchel</a:t>
            </a:r>
            <a:endParaRPr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1748400" y="4540525"/>
            <a:ext cx="10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Graham Potter</a:t>
            </a:r>
            <a:endParaRPr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3257150" y="4540525"/>
            <a:ext cx="10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Bruno Lage</a:t>
            </a:r>
            <a:endParaRPr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4765888" y="4540525"/>
            <a:ext cx="103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Antonio Conte</a:t>
            </a:r>
            <a:endParaRPr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6194675" y="2037975"/>
            <a:ext cx="2790900" cy="1462200"/>
          </a:xfrm>
          <a:prstGeom prst="rect">
            <a:avLst/>
          </a:prstGeom>
          <a:noFill/>
          <a:ln cap="flat" cmpd="sng" w="9525">
            <a:solidFill>
              <a:srgbClr val="2E5A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ACCURACY: 92.32%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Naive Bayes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was found to be the most accurate model for classification. </a:t>
            </a: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Note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that clustering accuracy results are not relevant due to the small dataset with only </a:t>
            </a: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 seasons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included.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6036125" y="255475"/>
            <a:ext cx="310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Discussion &amp; </a:t>
            </a:r>
            <a:endParaRPr sz="20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Conclusion</a:t>
            </a:r>
            <a:endParaRPr sz="20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9DFB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/>
        </p:nvSpPr>
        <p:spPr>
          <a:xfrm>
            <a:off x="894975" y="646000"/>
            <a:ext cx="40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THANK YOU!</a:t>
            </a:r>
            <a:endParaRPr sz="42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5286375" y="-657350"/>
            <a:ext cx="6410700" cy="6410400"/>
          </a:xfrm>
          <a:prstGeom prst="ellipse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962" y="2743200"/>
            <a:ext cx="426722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5591175" y="2233200"/>
            <a:ext cx="340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Any Questions?</a:t>
            </a:r>
            <a:endParaRPr sz="32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4">
            <a:alphaModFix/>
          </a:blip>
          <a:srcRect b="49" l="0" r="0" t="49"/>
          <a:stretch/>
        </p:blipFill>
        <p:spPr>
          <a:xfrm>
            <a:off x="-113550" y="1537496"/>
            <a:ext cx="6410700" cy="360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-7575"/>
            <a:ext cx="4572000" cy="5143500"/>
          </a:xfrm>
          <a:prstGeom prst="rect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0" y="197325"/>
            <a:ext cx="457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Research Question?</a:t>
            </a:r>
            <a:endParaRPr sz="32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2964550"/>
            <a:ext cx="4572000" cy="4572000"/>
          </a:xfrm>
          <a:prstGeom prst="ellipse">
            <a:avLst/>
          </a:prstGeom>
          <a:solidFill>
            <a:srgbClr val="7D9D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23629" r="40969" t="0"/>
          <a:stretch/>
        </p:blipFill>
        <p:spPr>
          <a:xfrm>
            <a:off x="1234112" y="1865950"/>
            <a:ext cx="2103776" cy="33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850800" y="1307350"/>
            <a:ext cx="403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167DB"/>
                </a:solidFill>
                <a:latin typeface="Barlow"/>
                <a:ea typeface="Barlow"/>
                <a:cs typeface="Barlow"/>
                <a:sym typeface="Barlow"/>
              </a:rPr>
              <a:t>What are the factors that contribute to a football (soccer) manager being sacked?</a:t>
            </a:r>
            <a:endParaRPr sz="1800">
              <a:solidFill>
                <a:srgbClr val="7167D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348" y="2530379"/>
            <a:ext cx="867190" cy="83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609" y="2530364"/>
            <a:ext cx="862341" cy="8413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389300" y="3367025"/>
            <a:ext cx="8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67DB"/>
                </a:solidFill>
                <a:latin typeface="Barlow"/>
                <a:ea typeface="Barlow"/>
                <a:cs typeface="Barlow"/>
                <a:sym typeface="Barlow"/>
              </a:rPr>
              <a:t>Getting Sacked</a:t>
            </a:r>
            <a:endParaRPr b="1">
              <a:solidFill>
                <a:srgbClr val="7167D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486525" y="3447875"/>
            <a:ext cx="86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67DB"/>
                </a:solidFill>
                <a:latin typeface="Barlow"/>
                <a:ea typeface="Barlow"/>
                <a:cs typeface="Barlow"/>
                <a:sym typeface="Barlow"/>
              </a:rPr>
              <a:t>Metrics</a:t>
            </a:r>
            <a:endParaRPr b="1">
              <a:solidFill>
                <a:srgbClr val="7167D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3" name="Google Shape;73;p14"/>
          <p:cNvCxnSpPr/>
          <p:nvPr/>
        </p:nvCxnSpPr>
        <p:spPr>
          <a:xfrm>
            <a:off x="5203750" y="3371675"/>
            <a:ext cx="3325800" cy="0"/>
          </a:xfrm>
          <a:prstGeom prst="straightConnector1">
            <a:avLst/>
          </a:prstGeom>
          <a:noFill/>
          <a:ln cap="flat" cmpd="sng" w="9525">
            <a:solidFill>
              <a:srgbClr val="7166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2894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2974550" y="197325"/>
            <a:ext cx="319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Methodology</a:t>
            </a:r>
            <a:endParaRPr sz="32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78150" y="1174325"/>
            <a:ext cx="1077300" cy="107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1</a:t>
            </a:r>
            <a:endParaRPr sz="5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110925" y="1174325"/>
            <a:ext cx="1077300" cy="1077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3</a:t>
            </a:r>
            <a:endParaRPr sz="5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847625" y="2571750"/>
            <a:ext cx="1704300" cy="1704300"/>
          </a:xfrm>
          <a:prstGeom prst="ellipse">
            <a:avLst/>
          </a:prstGeom>
          <a:solidFill>
            <a:srgbClr val="1F5D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2</a:t>
            </a:r>
            <a:endParaRPr sz="5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133175" y="2571750"/>
            <a:ext cx="1704300" cy="1704300"/>
          </a:xfrm>
          <a:prstGeom prst="ellipse">
            <a:avLst/>
          </a:prstGeom>
          <a:solidFill>
            <a:srgbClr val="7D9D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4</a:t>
            </a:r>
            <a:endParaRPr sz="5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958850" y="981875"/>
            <a:ext cx="1462200" cy="1462200"/>
          </a:xfrm>
          <a:prstGeom prst="ellipse">
            <a:avLst/>
          </a:prstGeom>
          <a:solidFill>
            <a:srgbClr val="1F5D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5</a:t>
            </a:r>
            <a:endParaRPr sz="5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-100" y="2181775"/>
            <a:ext cx="154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Collection Process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85" name="Google Shape;85;p15"/>
          <p:cNvCxnSpPr>
            <a:stCxn id="79" idx="4"/>
          </p:cNvCxnSpPr>
          <p:nvPr/>
        </p:nvCxnSpPr>
        <p:spPr>
          <a:xfrm>
            <a:off x="1416800" y="2251625"/>
            <a:ext cx="8400" cy="1187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/>
          <p:nvPr/>
        </p:nvCxnSpPr>
        <p:spPr>
          <a:xfrm rot="10800000">
            <a:off x="1435675" y="3429000"/>
            <a:ext cx="413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>
            <a:endCxn id="81" idx="6"/>
          </p:cNvCxnSpPr>
          <p:nvPr/>
        </p:nvCxnSpPr>
        <p:spPr>
          <a:xfrm>
            <a:off x="3532125" y="1724700"/>
            <a:ext cx="19800" cy="169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>
            <a:stCxn id="80" idx="2"/>
          </p:cNvCxnSpPr>
          <p:nvPr/>
        </p:nvCxnSpPr>
        <p:spPr>
          <a:xfrm rot="10800000">
            <a:off x="3552925" y="1712975"/>
            <a:ext cx="558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>
            <a:stCxn id="80" idx="4"/>
          </p:cNvCxnSpPr>
          <p:nvPr/>
        </p:nvCxnSpPr>
        <p:spPr>
          <a:xfrm>
            <a:off x="4649575" y="2251625"/>
            <a:ext cx="9900" cy="117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>
            <a:stCxn id="82" idx="2"/>
          </p:cNvCxnSpPr>
          <p:nvPr/>
        </p:nvCxnSpPr>
        <p:spPr>
          <a:xfrm rot="10800000">
            <a:off x="4689775" y="3423900"/>
            <a:ext cx="44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/>
        </p:nvSpPr>
        <p:spPr>
          <a:xfrm>
            <a:off x="1925625" y="4276050"/>
            <a:ext cx="154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 Techniques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797850" y="781475"/>
            <a:ext cx="15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Algorithms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211175" y="4276050"/>
            <a:ext cx="154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Statistical Methods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94" name="Google Shape;94;p15"/>
          <p:cNvCxnSpPr>
            <a:endCxn id="82" idx="7"/>
          </p:cNvCxnSpPr>
          <p:nvPr/>
        </p:nvCxnSpPr>
        <p:spPr>
          <a:xfrm>
            <a:off x="6568686" y="1724839"/>
            <a:ext cx="19200" cy="1096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>
            <a:stCxn id="83" idx="2"/>
          </p:cNvCxnSpPr>
          <p:nvPr/>
        </p:nvCxnSpPr>
        <p:spPr>
          <a:xfrm rot="10800000">
            <a:off x="6587750" y="1712975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15"/>
          <p:cNvSpPr txBox="1"/>
          <p:nvPr/>
        </p:nvSpPr>
        <p:spPr>
          <a:xfrm>
            <a:off x="6915800" y="2419350"/>
            <a:ext cx="154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Limitations or Assumptions of our approach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7" name="Google Shape;97;p15"/>
          <p:cNvSpPr/>
          <p:nvPr/>
        </p:nvSpPr>
        <p:spPr>
          <a:xfrm rot="10800000">
            <a:off x="1367900" y="2729550"/>
            <a:ext cx="106200" cy="9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10800000">
            <a:off x="4601425" y="2729550"/>
            <a:ext cx="106200" cy="9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3488925" y="2729550"/>
            <a:ext cx="106200" cy="9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525175" y="2352275"/>
            <a:ext cx="106200" cy="91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300" y="3054500"/>
            <a:ext cx="4112600" cy="21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-9125"/>
            <a:ext cx="2603700" cy="5143500"/>
          </a:xfrm>
          <a:prstGeom prst="rect">
            <a:avLst/>
          </a:prstGeom>
          <a:solidFill>
            <a:srgbClr val="2C1D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-282899" y="3596800"/>
            <a:ext cx="2886600" cy="2886600"/>
          </a:xfrm>
          <a:prstGeom prst="ellipse">
            <a:avLst/>
          </a:prstGeom>
          <a:solidFill>
            <a:srgbClr val="879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3800" r="21084" t="0"/>
          <a:stretch/>
        </p:blipFill>
        <p:spPr>
          <a:xfrm>
            <a:off x="0" y="2982800"/>
            <a:ext cx="2603700" cy="26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0" y="197325"/>
            <a:ext cx="2603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Data </a:t>
            </a:r>
            <a:endParaRPr sz="31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Exploration</a:t>
            </a:r>
            <a:endParaRPr sz="31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100" y="656863"/>
            <a:ext cx="6235499" cy="382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9DFB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4929" l="0" r="0" t="12501"/>
          <a:stretch/>
        </p:blipFill>
        <p:spPr>
          <a:xfrm>
            <a:off x="0" y="3199275"/>
            <a:ext cx="3549288" cy="19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23700" y="189625"/>
            <a:ext cx="912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Feature Selection</a:t>
            </a:r>
            <a:endParaRPr sz="32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17400" y="1214850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317400" y="2338874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572000" y="2338885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2444699" y="1214850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2444699" y="2338874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6699299" y="2338872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4571998" y="1214850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6699298" y="1214849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444698" y="3462897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177800" y="1333025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Games Played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Number of matches played by the team.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305100" y="1333025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Wins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Number of matches won by the team.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5432400" y="1333025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Draw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Number of matches ended in a draw.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177800" y="2445825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Loss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Number of matches lost by the team.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305100" y="2445825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Goals For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Total goals scored by the team.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559700" y="1321800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Goals Against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Total goals conceded by the team.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432400" y="2445838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League Position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rank of the team in the league table.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559700" y="2445825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Winning Streak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number of consecutive wins.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305100" y="3569850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Losing Streak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number of consecutive losses.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4571998" y="3462897"/>
            <a:ext cx="860400" cy="860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5432400" y="3569850"/>
            <a:ext cx="12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Sacked</a:t>
            </a:r>
            <a:endParaRPr b="1"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Whether or not the manager was sacked.</a:t>
            </a:r>
            <a:endParaRPr sz="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29654" l="0" r="0" t="12347"/>
          <a:stretch/>
        </p:blipFill>
        <p:spPr>
          <a:xfrm>
            <a:off x="6737825" y="2541625"/>
            <a:ext cx="783351" cy="45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5">
            <a:alphaModFix/>
          </a:blip>
          <a:srcRect b="18685" l="0" r="0" t="0"/>
          <a:stretch/>
        </p:blipFill>
        <p:spPr>
          <a:xfrm>
            <a:off x="4688931" y="2514350"/>
            <a:ext cx="626512" cy="5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28066" l="0" r="0" t="10998"/>
          <a:stretch/>
        </p:blipFill>
        <p:spPr>
          <a:xfrm>
            <a:off x="2483225" y="2530413"/>
            <a:ext cx="783351" cy="4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7">
            <a:alphaModFix/>
          </a:blip>
          <a:srcRect b="17122" l="0" r="0" t="0"/>
          <a:stretch/>
        </p:blipFill>
        <p:spPr>
          <a:xfrm>
            <a:off x="6822125" y="1424263"/>
            <a:ext cx="614751" cy="50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8">
            <a:alphaModFix/>
          </a:blip>
          <a:srcRect b="24885" l="0" r="0" t="0"/>
          <a:stretch/>
        </p:blipFill>
        <p:spPr>
          <a:xfrm>
            <a:off x="355925" y="2474577"/>
            <a:ext cx="783351" cy="588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9">
            <a:alphaModFix/>
          </a:blip>
          <a:srcRect b="25071" l="0" r="0" t="0"/>
          <a:stretch/>
        </p:blipFill>
        <p:spPr>
          <a:xfrm>
            <a:off x="4610516" y="1354172"/>
            <a:ext cx="783368" cy="5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10">
            <a:alphaModFix/>
          </a:blip>
          <a:srcRect b="24862" l="15888" r="15888" t="0"/>
          <a:stretch/>
        </p:blipFill>
        <p:spPr>
          <a:xfrm>
            <a:off x="2581412" y="1279550"/>
            <a:ext cx="586974" cy="6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11">
            <a:alphaModFix/>
          </a:blip>
          <a:srcRect b="19562" l="0" r="0" t="0"/>
          <a:stretch/>
        </p:blipFill>
        <p:spPr>
          <a:xfrm>
            <a:off x="4610525" y="3558625"/>
            <a:ext cx="783351" cy="63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12">
            <a:alphaModFix/>
          </a:blip>
          <a:srcRect b="24862" l="14872" r="16905" t="0"/>
          <a:stretch/>
        </p:blipFill>
        <p:spPr>
          <a:xfrm>
            <a:off x="445375" y="1317725"/>
            <a:ext cx="614758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29654" l="0" r="0" t="12347"/>
          <a:stretch/>
        </p:blipFill>
        <p:spPr>
          <a:xfrm>
            <a:off x="2483213" y="3665938"/>
            <a:ext cx="783351" cy="45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/>
        </p:nvSpPr>
        <p:spPr>
          <a:xfrm>
            <a:off x="23700" y="189625"/>
            <a:ext cx="912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Model Exploration</a:t>
            </a:r>
            <a:endParaRPr sz="32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038775" y="2030475"/>
            <a:ext cx="1072200" cy="1072200"/>
          </a:xfrm>
          <a:prstGeom prst="ellipse">
            <a:avLst/>
          </a:prstGeom>
          <a:solidFill>
            <a:srgbClr val="3628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3010158" y="2030475"/>
            <a:ext cx="1072200" cy="1072200"/>
          </a:xfrm>
          <a:prstGeom prst="ellipse">
            <a:avLst/>
          </a:prstGeom>
          <a:solidFill>
            <a:srgbClr val="879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4981542" y="2030475"/>
            <a:ext cx="1072200" cy="1072200"/>
          </a:xfrm>
          <a:prstGeom prst="ellipse">
            <a:avLst/>
          </a:prstGeom>
          <a:solidFill>
            <a:srgbClr val="2E5A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6952925" y="2030475"/>
            <a:ext cx="1072200" cy="1072200"/>
          </a:xfrm>
          <a:prstGeom prst="ellipse">
            <a:avLst/>
          </a:prstGeom>
          <a:solidFill>
            <a:srgbClr val="2D1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18"/>
          <p:cNvCxnSpPr>
            <a:stCxn id="152" idx="4"/>
          </p:cNvCxnSpPr>
          <p:nvPr/>
        </p:nvCxnSpPr>
        <p:spPr>
          <a:xfrm>
            <a:off x="1574875" y="3102675"/>
            <a:ext cx="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8"/>
          <p:cNvCxnSpPr/>
          <p:nvPr/>
        </p:nvCxnSpPr>
        <p:spPr>
          <a:xfrm>
            <a:off x="3546250" y="3102675"/>
            <a:ext cx="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5517650" y="3102675"/>
            <a:ext cx="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7489025" y="3102675"/>
            <a:ext cx="0" cy="8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/>
        </p:nvSpPr>
        <p:spPr>
          <a:xfrm>
            <a:off x="1038775" y="4049325"/>
            <a:ext cx="1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Black"/>
                <a:ea typeface="Barlow Black"/>
                <a:cs typeface="Barlow Black"/>
                <a:sym typeface="Barlow Black"/>
              </a:rPr>
              <a:t>Decision Tree</a:t>
            </a:r>
            <a:endParaRPr sz="15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010139" y="4164825"/>
            <a:ext cx="107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Black"/>
                <a:ea typeface="Barlow Black"/>
                <a:cs typeface="Barlow Black"/>
                <a:sym typeface="Barlow Black"/>
              </a:rPr>
              <a:t>K-NN</a:t>
            </a:r>
            <a:endParaRPr sz="15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4886590" y="4049325"/>
            <a:ext cx="126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Black"/>
                <a:ea typeface="Barlow Black"/>
                <a:cs typeface="Barlow Black"/>
                <a:sym typeface="Barlow Black"/>
              </a:rPr>
              <a:t>Random Forest</a:t>
            </a:r>
            <a:endParaRPr sz="15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6952917" y="4049325"/>
            <a:ext cx="1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 Black"/>
                <a:ea typeface="Barlow Black"/>
                <a:cs typeface="Barlow Black"/>
                <a:sym typeface="Barlow Black"/>
              </a:rPr>
              <a:t>Naive Bayes</a:t>
            </a:r>
            <a:endParaRPr sz="150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4443075" y="-1315575"/>
            <a:ext cx="165900" cy="5902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566500" y="1152375"/>
            <a:ext cx="59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ExtraBold"/>
                <a:ea typeface="Barlow ExtraBold"/>
                <a:cs typeface="Barlow ExtraBold"/>
                <a:sym typeface="Barlow ExtraBold"/>
              </a:rPr>
              <a:t>Classification &amp; Clustering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75" y="2228025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438" y="2183622"/>
            <a:ext cx="487648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2025" y="2283725"/>
            <a:ext cx="565700" cy="5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6175" y="2286590"/>
            <a:ext cx="565700" cy="57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6943275" y="0"/>
            <a:ext cx="2200800" cy="5148000"/>
          </a:xfrm>
          <a:prstGeom prst="rect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25971" r="34426" t="0"/>
          <a:stretch/>
        </p:blipFill>
        <p:spPr>
          <a:xfrm>
            <a:off x="6242925" y="930200"/>
            <a:ext cx="2901074" cy="4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23700" y="189625"/>
            <a:ext cx="69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Model Evaluation</a:t>
            </a:r>
            <a:endParaRPr sz="32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75" y="1175849"/>
            <a:ext cx="4867251" cy="24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975" y="1524000"/>
            <a:ext cx="4867250" cy="110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150" y="3495675"/>
            <a:ext cx="5553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7000" y="3141349"/>
            <a:ext cx="4664213" cy="2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6943275" y="90700"/>
            <a:ext cx="220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Decision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Tree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0" y="0"/>
            <a:ext cx="2200800" cy="5148000"/>
          </a:xfrm>
          <a:prstGeom prst="rect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2200800" y="189625"/>
            <a:ext cx="69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Model Evaluation</a:t>
            </a:r>
            <a:endParaRPr sz="32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20725" r="15971" t="0"/>
          <a:stretch/>
        </p:blipFill>
        <p:spPr>
          <a:xfrm>
            <a:off x="0" y="1492500"/>
            <a:ext cx="3462500" cy="3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050" y="1204850"/>
            <a:ext cx="4867299" cy="11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050" y="866725"/>
            <a:ext cx="4867300" cy="25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0425" y="3254925"/>
            <a:ext cx="6062926" cy="11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6050" y="2876550"/>
            <a:ext cx="4867519" cy="2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-75" y="90700"/>
            <a:ext cx="220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K-NN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6943275" y="0"/>
            <a:ext cx="2200800" cy="5148000"/>
          </a:xfrm>
          <a:prstGeom prst="rect">
            <a:avLst/>
          </a:prstGeom>
          <a:solidFill>
            <a:srgbClr val="3328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23700" y="189625"/>
            <a:ext cx="69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rPr>
              <a:t>Model Evaluation</a:t>
            </a:r>
            <a:endParaRPr sz="3200">
              <a:solidFill>
                <a:schemeClr val="dk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5508" l="36337" r="35002" t="0"/>
          <a:stretch/>
        </p:blipFill>
        <p:spPr>
          <a:xfrm>
            <a:off x="6618210" y="454575"/>
            <a:ext cx="2525790" cy="46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288" y="1592825"/>
            <a:ext cx="4867300" cy="110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297" y="1247775"/>
            <a:ext cx="4843388" cy="25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25" y="3476625"/>
            <a:ext cx="5553075" cy="100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6225" y="3095625"/>
            <a:ext cx="4843375" cy="2577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6943275" y="90700"/>
            <a:ext cx="220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Random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rPr>
              <a:t>Forest</a:t>
            </a:r>
            <a:endParaRPr sz="2600">
              <a:solidFill>
                <a:schemeClr val="lt1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